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6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79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29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94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5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23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48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624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59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3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5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42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94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4A73E-C2AC-4171-8E3B-526E48955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92" y="1069145"/>
            <a:ext cx="7959962" cy="784609"/>
          </a:xfrm>
        </p:spPr>
        <p:txBody>
          <a:bodyPr>
            <a:normAutofit fontScale="90000"/>
          </a:bodyPr>
          <a:lstStyle/>
          <a:p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sz="2400" spc="-7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2400" spc="-7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en-US" sz="2400" spc="-8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spc="-8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en-US" sz="2400" spc="-75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2400" spc="-7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spc="-30" dirty="0">
                <a:solidFill>
                  <a:srgbClr val="87643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Choking</a:t>
            </a:r>
            <a:br>
              <a:rPr lang="en-US" dirty="0">
                <a:latin typeface="Aptos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Textbox 272">
            <a:extLst>
              <a:ext uri="{FF2B5EF4-FFF2-40B4-BE49-F238E27FC236}">
                <a16:creationId xmlns:a16="http://schemas.microsoft.com/office/drawing/2014/main" id="{5CFB9379-0CA4-45D1-9375-796C121F8D5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180491" y="1972137"/>
            <a:ext cx="8796087" cy="3626805"/>
          </a:xfrm>
          <a:prstGeom prst="rect">
            <a:avLst/>
          </a:prstGeom>
          <a:solidFill>
            <a:srgbClr val="87643D"/>
          </a:solidFill>
          <a:ln w="6096">
            <a:solidFill>
              <a:srgbClr val="009245"/>
            </a:solidFill>
            <a:prstDash val="solid"/>
          </a:ln>
        </p:spPr>
        <p:txBody>
          <a:bodyPr wrap="square" lIns="0" tIns="0" rIns="0" bIns="0" rtlCol="0">
            <a:noAutofit/>
          </a:bodyPr>
          <a:lstStyle/>
          <a:p>
            <a:pPr marL="0" marR="11430" indent="0" algn="ctr">
              <a:lnSpc>
                <a:spcPts val="17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pc="-30" dirty="0">
              <a:solidFill>
                <a:srgbClr val="FFFF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1430" indent="0" algn="ctr">
              <a:lnSpc>
                <a:spcPts val="17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pc="-30" dirty="0">
              <a:solidFill>
                <a:srgbClr val="FFFF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405" marR="0" indent="0">
              <a:lnSpc>
                <a:spcPct val="200000"/>
              </a:lnSpc>
              <a:spcBef>
                <a:spcPts val="275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pc="-4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NOT...</a:t>
            </a:r>
            <a:endParaRPr lang="en-US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indent="-228600">
              <a:lnSpc>
                <a:spcPct val="200000"/>
              </a:lnSpc>
              <a:spcBef>
                <a:spcPts val="270"/>
              </a:spcBef>
              <a:spcAft>
                <a:spcPts val="0"/>
              </a:spcAft>
              <a:tabLst>
                <a:tab pos="608965" algn="l"/>
              </a:tabLst>
            </a:pP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…push</a:t>
            </a:r>
            <a:r>
              <a:rPr lang="en-US" b="1" spc="-3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fingers</a:t>
            </a:r>
            <a:r>
              <a:rPr lang="en-US" b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b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throat</a:t>
            </a:r>
            <a:r>
              <a:rPr lang="en-US" b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b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mouth</a:t>
            </a:r>
            <a:r>
              <a:rPr lang="en-US" b="1" spc="-4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b="1" spc="-4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victim</a:t>
            </a:r>
            <a:endParaRPr lang="en-US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indent="-228600">
              <a:lnSpc>
                <a:spcPct val="200000"/>
              </a:lnSpc>
              <a:spcBef>
                <a:spcPts val="15"/>
              </a:spcBef>
              <a:spcAft>
                <a:spcPts val="0"/>
              </a:spcAft>
              <a:tabLst>
                <a:tab pos="558165" algn="l"/>
              </a:tabLst>
            </a:pP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...make</a:t>
            </a:r>
            <a:r>
              <a:rPr lang="en-US" b="1" spc="-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b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victim</a:t>
            </a:r>
            <a:r>
              <a:rPr lang="en-US" b="1" spc="-2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eat</a:t>
            </a:r>
            <a:r>
              <a:rPr lang="en-US" b="1" spc="-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b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drink</a:t>
            </a:r>
            <a:r>
              <a:rPr lang="en-US" b="1" spc="-1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  <a:endParaRPr lang="en-US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indent="-228600">
              <a:lnSpc>
                <a:spcPct val="200000"/>
              </a:lnSpc>
              <a:spcBef>
                <a:spcPts val="15"/>
              </a:spcBef>
              <a:spcAft>
                <a:spcPts val="0"/>
              </a:spcAft>
              <a:tabLst>
                <a:tab pos="408305" algn="l"/>
              </a:tabLst>
            </a:pP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…Do</a:t>
            </a:r>
            <a:r>
              <a:rPr lang="en-US" b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b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leave</a:t>
            </a:r>
            <a:r>
              <a:rPr lang="en-US" b="1" spc="-4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b="1" spc="-25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victim</a:t>
            </a:r>
            <a:r>
              <a:rPr lang="en-US" b="1" spc="-3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1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alone</a:t>
            </a:r>
            <a:endParaRPr lang="en-US" dirty="0">
              <a:effectLst/>
              <a:latin typeface="Aptos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864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5C150-004D-4DC8-B640-10F7BB678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Practical Demonstration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46C56-1D51-43E1-8F45-5EBFAFB7F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Participants practice:</a:t>
            </a:r>
          </a:p>
          <a:p>
            <a:pPr lvl="1"/>
            <a:r>
              <a:rPr lang="en-US" dirty="0"/>
              <a:t>Adult back blows &amp; abdominal thrusts</a:t>
            </a:r>
          </a:p>
          <a:p>
            <a:pPr lvl="1"/>
            <a:r>
              <a:rPr lang="en-US" dirty="0"/>
              <a:t>Child modifications</a:t>
            </a:r>
          </a:p>
          <a:p>
            <a:pPr lvl="1"/>
            <a:r>
              <a:rPr lang="en-US" dirty="0"/>
              <a:t>Infant back blows + chest thrusts</a:t>
            </a:r>
          </a:p>
          <a:p>
            <a:pPr lvl="1"/>
            <a:r>
              <a:rPr lang="en-US" dirty="0"/>
              <a:t>Transition to CPR for unconscious victim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Instructor observes:</a:t>
            </a:r>
          </a:p>
          <a:p>
            <a:pPr lvl="1"/>
            <a:r>
              <a:rPr lang="en-US" dirty="0"/>
              <a:t>Hand placement</a:t>
            </a:r>
          </a:p>
          <a:p>
            <a:pPr lvl="1"/>
            <a:r>
              <a:rPr lang="en-US" dirty="0"/>
              <a:t>Pressure control</a:t>
            </a:r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Communication &amp; reassurance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621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0FB9-F5A9-48E3-84EA-7EA3DDB79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6906F-BDCC-46A5-A749-A3F6186F3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Recognize choking → act FAST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5 back blows + 5 thrusts</a:t>
            </a:r>
            <a:endParaRPr lang="en-US" dirty="0"/>
          </a:p>
          <a:p>
            <a:pPr lvl="0"/>
            <a:r>
              <a:rPr lang="en-US" dirty="0"/>
              <a:t>Modify approach for </a:t>
            </a:r>
            <a:r>
              <a:rPr lang="en-US" b="1" dirty="0"/>
              <a:t>children &amp; infants</a:t>
            </a:r>
            <a:endParaRPr lang="en-US" dirty="0"/>
          </a:p>
          <a:p>
            <a:pPr lvl="0"/>
            <a:r>
              <a:rPr lang="en-US" dirty="0"/>
              <a:t>CPR if victim becomes unconscious</a:t>
            </a:r>
          </a:p>
          <a:p>
            <a:pPr lvl="0"/>
            <a:r>
              <a:rPr lang="en-US" dirty="0"/>
              <a:t>Never insert fingers blindly into mouth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167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E1DCE-36DB-40EF-A896-EA75C942E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7BED9-7B98-484B-8523-C719EF4C3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Main signs of choking by age?</a:t>
            </a:r>
          </a:p>
          <a:p>
            <a:pPr lvl="0"/>
            <a:r>
              <a:rPr lang="en-US" dirty="0"/>
              <a:t>Why do back blows &amp; thrusts work?</a:t>
            </a:r>
          </a:p>
          <a:p>
            <a:pPr lvl="0"/>
            <a:r>
              <a:rPr lang="en-US" dirty="0"/>
              <a:t>Why infant method is different?</a:t>
            </a:r>
          </a:p>
          <a:p>
            <a:pPr lvl="0"/>
            <a:r>
              <a:rPr lang="en-US" dirty="0"/>
              <a:t>When to switch to CPR?</a:t>
            </a:r>
          </a:p>
          <a:p>
            <a:pPr lvl="0"/>
            <a:r>
              <a:rPr lang="en-US" dirty="0"/>
              <a:t>How to teach families safe choking response?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939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2.5: MANAGING CHOKING EMERGENCIES AT PHC LEVEL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432FB-F690-44AA-AD4E-46DF7106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B027F-3A22-4ED1-A11D-3CAB6919E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Choking = </a:t>
            </a:r>
            <a:r>
              <a:rPr lang="en-US" b="1" dirty="0"/>
              <a:t>blocked airway</a:t>
            </a:r>
            <a:r>
              <a:rPr lang="en-US" dirty="0"/>
              <a:t> due to food/object</a:t>
            </a:r>
            <a:endParaRPr lang="en-US" sz="2400" dirty="0"/>
          </a:p>
          <a:p>
            <a:pPr lvl="0"/>
            <a:r>
              <a:rPr lang="en-US" dirty="0"/>
              <a:t>Victim </a:t>
            </a:r>
            <a:r>
              <a:rPr lang="en-US" b="1" dirty="0"/>
              <a:t>cannot breathe, speak, or cough</a:t>
            </a:r>
            <a:endParaRPr lang="en-US" sz="2400" dirty="0"/>
          </a:p>
          <a:p>
            <a:pPr lvl="0"/>
            <a:r>
              <a:rPr lang="en-US" dirty="0"/>
              <a:t>Severe choking → cyanosis, silent distress</a:t>
            </a:r>
            <a:endParaRPr lang="en-US" sz="2400" dirty="0"/>
          </a:p>
          <a:p>
            <a:pPr lvl="0"/>
            <a:r>
              <a:rPr lang="en-US" dirty="0"/>
              <a:t>Immediate action prevents </a:t>
            </a:r>
            <a:r>
              <a:rPr lang="en-US" b="1" dirty="0"/>
              <a:t>brain damage &amp; death</a:t>
            </a:r>
            <a:endParaRPr lang="en-US" sz="2400" dirty="0"/>
          </a:p>
          <a:p>
            <a:pPr lvl="0"/>
            <a:r>
              <a:rPr lang="en-US" dirty="0"/>
              <a:t>Techniques taught:</a:t>
            </a:r>
            <a:endParaRPr lang="en-US" sz="2400" dirty="0"/>
          </a:p>
          <a:p>
            <a:pPr lvl="1"/>
            <a:r>
              <a:rPr lang="en-US" dirty="0"/>
              <a:t>Adult back blows</a:t>
            </a:r>
            <a:endParaRPr lang="en-US" sz="2000" dirty="0"/>
          </a:p>
          <a:p>
            <a:pPr lvl="1"/>
            <a:r>
              <a:rPr lang="en-US" dirty="0"/>
              <a:t>Abdominal thrusts (Heimlich)</a:t>
            </a:r>
            <a:endParaRPr lang="en-US" sz="2000" dirty="0"/>
          </a:p>
          <a:p>
            <a:pPr lvl="1"/>
            <a:r>
              <a:rPr lang="en-US" dirty="0"/>
              <a:t>Infant chest thrusts</a:t>
            </a:r>
            <a:endParaRPr lang="en-US" sz="2000" dirty="0"/>
          </a:p>
          <a:p>
            <a:pPr lvl="1"/>
            <a:r>
              <a:rPr lang="en-US" dirty="0"/>
              <a:t>Modified child techniques</a:t>
            </a:r>
            <a:endParaRPr lang="en-US" sz="2000" dirty="0"/>
          </a:p>
          <a:p>
            <a:pPr lvl="1"/>
            <a:r>
              <a:rPr lang="en-US" dirty="0"/>
              <a:t>When to start CPR</a:t>
            </a:r>
          </a:p>
        </p:txBody>
      </p:sp>
    </p:spTree>
    <p:extLst>
      <p:ext uri="{BB962C8B-B14F-4D97-AF65-F5344CB8AC3E}">
        <p14:creationId xmlns:p14="http://schemas.microsoft.com/office/powerpoint/2010/main" val="364198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7899F-1DE0-4692-BF49-A57A8F3E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AEF7-7A3B-47DA-9FED-4A72BAC76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the end of the session, 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Identify choking signs in </a:t>
            </a:r>
            <a:r>
              <a:rPr lang="en-US" b="1" dirty="0"/>
              <a:t>adults, children, infants</a:t>
            </a:r>
            <a:endParaRPr lang="en-US" dirty="0"/>
          </a:p>
          <a:p>
            <a:pPr lvl="1"/>
            <a:r>
              <a:rPr lang="en-US" dirty="0"/>
              <a:t>Perform </a:t>
            </a:r>
            <a:r>
              <a:rPr lang="en-US" b="1" dirty="0"/>
              <a:t>back blows + abdominal thrusts</a:t>
            </a:r>
            <a:r>
              <a:rPr lang="en-US" dirty="0"/>
              <a:t> for adults</a:t>
            </a:r>
          </a:p>
          <a:p>
            <a:pPr lvl="1"/>
            <a:r>
              <a:rPr lang="en-US" dirty="0"/>
              <a:t>Apply </a:t>
            </a:r>
            <a:r>
              <a:rPr lang="en-US" b="1" dirty="0"/>
              <a:t>age-appropriate techniques</a:t>
            </a:r>
            <a:r>
              <a:rPr lang="en-US" dirty="0"/>
              <a:t> for infants &amp; children</a:t>
            </a:r>
          </a:p>
          <a:p>
            <a:pPr lvl="1"/>
            <a:r>
              <a:rPr lang="en-US" dirty="0"/>
              <a:t>Recognize when choking victim becomes </a:t>
            </a:r>
            <a:r>
              <a:rPr lang="en-US" b="1" dirty="0"/>
              <a:t>unconscious</a:t>
            </a:r>
            <a:endParaRPr lang="en-US" dirty="0"/>
          </a:p>
          <a:p>
            <a:pPr lvl="1"/>
            <a:r>
              <a:rPr lang="en-US" dirty="0"/>
              <a:t>Start CPR when required and ensure safe handling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65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CE767-F158-4298-BC9C-045B6AF04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Recognizing Choking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D2C7BA-7178-4CF8-9D2D-6E2FD0CEA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Victim may show:</a:t>
            </a:r>
          </a:p>
          <a:p>
            <a:pPr lvl="1"/>
            <a:r>
              <a:rPr lang="en-US" dirty="0"/>
              <a:t>Inability to </a:t>
            </a:r>
            <a:r>
              <a:rPr lang="en-US" b="1" dirty="0"/>
              <a:t>speak, cough, or breathe</a:t>
            </a:r>
            <a:endParaRPr lang="en-US" dirty="0"/>
          </a:p>
          <a:p>
            <a:pPr lvl="1"/>
            <a:r>
              <a:rPr lang="en-US" dirty="0"/>
              <a:t>Grabbing throat (universal sign)</a:t>
            </a:r>
          </a:p>
          <a:p>
            <a:pPr lvl="1"/>
            <a:r>
              <a:rPr lang="en-US" dirty="0"/>
              <a:t>Panic, distress, inability to make sounds</a:t>
            </a:r>
          </a:p>
          <a:p>
            <a:pPr lvl="1"/>
            <a:r>
              <a:rPr lang="en-US" b="1" dirty="0"/>
              <a:t>Bluish lips/face (cyanosis)</a:t>
            </a:r>
            <a:endParaRPr lang="en-US" dirty="0"/>
          </a:p>
          <a:p>
            <a:pPr lvl="1"/>
            <a:r>
              <a:rPr lang="en-US" dirty="0"/>
              <a:t>Weak or no airflow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⚠️ </a:t>
            </a:r>
            <a:r>
              <a:rPr lang="en-US" i="1" dirty="0"/>
              <a:t>Silent choking is more dangerous than noisy, coughing choking.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03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674F-09F4-4742-8BF1-75A57136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451" y="867037"/>
            <a:ext cx="9603275" cy="1049235"/>
          </a:xfrm>
        </p:spPr>
        <p:txBody>
          <a:bodyPr>
            <a:normAutofit/>
          </a:bodyPr>
          <a:lstStyle/>
          <a:p>
            <a:r>
              <a:rPr lang="en-US" sz="2400" b="1" dirty="0"/>
              <a:t>Adult Choking (Conscious Victim)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FE123-8DBD-4BA2-B481-CE60B9A4B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Step 1 — 5 Back Blows</a:t>
            </a:r>
            <a:endParaRPr lang="en-US" dirty="0"/>
          </a:p>
          <a:p>
            <a:pPr lvl="1"/>
            <a:r>
              <a:rPr lang="en-US" dirty="0"/>
              <a:t>Bend person forward</a:t>
            </a:r>
          </a:p>
          <a:p>
            <a:pPr lvl="1"/>
            <a:r>
              <a:rPr lang="en-US" dirty="0"/>
              <a:t>Give </a:t>
            </a:r>
            <a:r>
              <a:rPr lang="en-US" b="1" dirty="0"/>
              <a:t>5 strong back blows</a:t>
            </a:r>
            <a:r>
              <a:rPr lang="en-US" dirty="0"/>
              <a:t> between shoulder blades</a:t>
            </a:r>
          </a:p>
          <a:p>
            <a:pPr marL="0" indent="0">
              <a:buNone/>
            </a:pPr>
            <a:r>
              <a:rPr lang="en-US" b="1" dirty="0"/>
              <a:t>Step 2 — 5 Abdominal Thrusts (Heimlich Maneuver)</a:t>
            </a:r>
            <a:endParaRPr lang="en-US" dirty="0"/>
          </a:p>
          <a:p>
            <a:pPr lvl="1"/>
            <a:r>
              <a:rPr lang="en-US" dirty="0"/>
              <a:t>Make fist above navel</a:t>
            </a:r>
          </a:p>
          <a:p>
            <a:pPr lvl="1"/>
            <a:r>
              <a:rPr lang="en-US" dirty="0"/>
              <a:t>Pull inward &amp; upward sharply</a:t>
            </a:r>
          </a:p>
          <a:p>
            <a:pPr lvl="1"/>
            <a:r>
              <a:rPr lang="en-US" dirty="0"/>
              <a:t>Repeat </a:t>
            </a:r>
            <a:r>
              <a:rPr lang="en-US" b="1" dirty="0"/>
              <a:t>5 thrusts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Step 3 — Continue Cycles</a:t>
            </a:r>
            <a:endParaRPr lang="en-US" dirty="0"/>
          </a:p>
          <a:p>
            <a:pPr lvl="1"/>
            <a:r>
              <a:rPr lang="en-US" dirty="0"/>
              <a:t>Repeat </a:t>
            </a:r>
            <a:r>
              <a:rPr lang="en-US" b="1" dirty="0"/>
              <a:t>5 blows + 5 thrusts</a:t>
            </a:r>
            <a:r>
              <a:rPr lang="en-US" dirty="0"/>
              <a:t> until:</a:t>
            </a:r>
            <a:br>
              <a:rPr lang="en-US" dirty="0"/>
            </a:br>
            <a:r>
              <a:rPr lang="en-US" dirty="0"/>
              <a:t>✓ Object expelled</a:t>
            </a:r>
            <a:br>
              <a:rPr lang="en-US" dirty="0"/>
            </a:br>
            <a:r>
              <a:rPr lang="en-US" dirty="0"/>
              <a:t>✓ Person breathes/coughs</a:t>
            </a:r>
            <a:br>
              <a:rPr lang="en-US" dirty="0"/>
            </a:br>
            <a:r>
              <a:rPr lang="en-US" dirty="0"/>
              <a:t>✓ Person becomes unconscious</a:t>
            </a:r>
          </a:p>
          <a:p>
            <a:endParaRPr lang="en-US" dirty="0"/>
          </a:p>
        </p:txBody>
      </p:sp>
      <p:pic>
        <p:nvPicPr>
          <p:cNvPr id="4" name="Image 439">
            <a:extLst>
              <a:ext uri="{FF2B5EF4-FFF2-40B4-BE49-F238E27FC236}">
                <a16:creationId xmlns:a16="http://schemas.microsoft.com/office/drawing/2014/main" id="{8C766055-9503-46B5-AA0D-DA4AB80339F6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80545" y="189205"/>
            <a:ext cx="3742422" cy="580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899A-E268-49E0-A02F-A16A63143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Adult Becomes Unconscious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0A134-8F28-4467-B1B6-CD5567DE0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1825625"/>
            <a:ext cx="9271000" cy="4351338"/>
          </a:xfrm>
        </p:spPr>
        <p:txBody>
          <a:bodyPr/>
          <a:lstStyle/>
          <a:p>
            <a:pPr lvl="0"/>
            <a:r>
              <a:rPr lang="en-US" dirty="0"/>
              <a:t>Lower to ground safely</a:t>
            </a:r>
            <a:endParaRPr lang="en-US" sz="2400" dirty="0"/>
          </a:p>
          <a:p>
            <a:pPr lvl="0"/>
            <a:r>
              <a:rPr lang="en-US" b="1" dirty="0"/>
              <a:t>Start CPR immediately</a:t>
            </a:r>
            <a:endParaRPr lang="en-US" sz="2400" dirty="0"/>
          </a:p>
          <a:p>
            <a:pPr lvl="0"/>
            <a:r>
              <a:rPr lang="en-US" dirty="0"/>
              <a:t>Before breaths, </a:t>
            </a:r>
            <a:r>
              <a:rPr lang="en-US" b="1" dirty="0"/>
              <a:t>look inside mouth</a:t>
            </a:r>
            <a:endParaRPr lang="en-US" sz="2400" dirty="0"/>
          </a:p>
          <a:p>
            <a:pPr lvl="1"/>
            <a:r>
              <a:rPr lang="en-US" dirty="0"/>
              <a:t>Remove object </a:t>
            </a:r>
            <a:r>
              <a:rPr lang="en-US" i="1" dirty="0"/>
              <a:t>only if visible</a:t>
            </a:r>
            <a:endParaRPr lang="en-US" sz="2000" dirty="0"/>
          </a:p>
          <a:p>
            <a:pPr lvl="0"/>
            <a:r>
              <a:rPr lang="en-US" dirty="0"/>
              <a:t>DO NOT perform abdominal thrusts on unconscious patient</a:t>
            </a:r>
            <a:endParaRPr lang="en-US" sz="2400" dirty="0"/>
          </a:p>
          <a:p>
            <a:pPr lvl="0"/>
            <a:r>
              <a:rPr lang="en-US" dirty="0"/>
              <a:t>Continue CPR until breathing returns or help arrives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Image 268" descr="Related image">
            <a:extLst>
              <a:ext uri="{FF2B5EF4-FFF2-40B4-BE49-F238E27FC236}">
                <a16:creationId xmlns:a16="http://schemas.microsoft.com/office/drawing/2014/main" id="{BD4B3286-28D4-40DB-BEBF-163092B9117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835" y="2410484"/>
            <a:ext cx="3725529" cy="242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94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36C21-ACB3-40AF-9B99-E3CE09213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Child Choking (1–5 Years)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A82F-2FE9-4BCC-A893-D6542C237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dirty="0"/>
              <a:t>Same sequence as adults but with </a:t>
            </a:r>
            <a:r>
              <a:rPr lang="en-US" b="1" dirty="0"/>
              <a:t>gentler force</a:t>
            </a:r>
            <a:endParaRPr lang="en-US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dirty="0"/>
              <a:t>Children have delicate, developing ribs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Technique:</a:t>
            </a:r>
            <a:endParaRPr lang="en-US" dirty="0"/>
          </a:p>
          <a:p>
            <a:pPr lvl="1"/>
            <a:r>
              <a:rPr lang="en-US" dirty="0"/>
              <a:t>5 Back Blows</a:t>
            </a:r>
          </a:p>
          <a:p>
            <a:pPr lvl="1"/>
            <a:r>
              <a:rPr lang="en-US" dirty="0"/>
              <a:t>5 Abdominal Thrusts</a:t>
            </a:r>
          </a:p>
          <a:p>
            <a:pPr lvl="1"/>
            <a:r>
              <a:rPr lang="en-US" dirty="0"/>
              <a:t>Avoid excessive pressure</a:t>
            </a:r>
          </a:p>
          <a:p>
            <a:pPr marL="0" indent="0">
              <a:buNone/>
            </a:pPr>
            <a:r>
              <a:rPr lang="en-US" b="1" dirty="0"/>
              <a:t>For small children:</a:t>
            </a:r>
            <a:endParaRPr lang="en-US" dirty="0"/>
          </a:p>
          <a:p>
            <a:pPr lvl="1"/>
            <a:r>
              <a:rPr lang="en-US" dirty="0"/>
              <a:t>May kneel behind the child</a:t>
            </a:r>
          </a:p>
          <a:p>
            <a:pPr lvl="1"/>
            <a:r>
              <a:rPr lang="en-US" dirty="0"/>
              <a:t>Maintain control of the head &amp; chest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73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EEA8E-5E15-4147-B059-8D8BB54A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Infant Choking (&lt;1 Year)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5F5BB-945E-4F77-8F93-D39077AF9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7095" y="2015732"/>
            <a:ext cx="7917759" cy="34506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Step 1 — 5 Back Blows</a:t>
            </a:r>
            <a:endParaRPr lang="en-US" dirty="0"/>
          </a:p>
          <a:p>
            <a:pPr lvl="1"/>
            <a:r>
              <a:rPr lang="en-US" dirty="0"/>
              <a:t>Infant face-down on forearm</a:t>
            </a:r>
          </a:p>
          <a:p>
            <a:pPr lvl="1"/>
            <a:r>
              <a:rPr lang="en-US" dirty="0"/>
              <a:t>Support head</a:t>
            </a:r>
          </a:p>
          <a:p>
            <a:pPr lvl="1"/>
            <a:r>
              <a:rPr lang="en-US" dirty="0"/>
              <a:t>Deliver </a:t>
            </a:r>
            <a:r>
              <a:rPr lang="en-US" b="1" dirty="0"/>
              <a:t>5 sharp blows</a:t>
            </a:r>
            <a:r>
              <a:rPr lang="en-US" dirty="0"/>
              <a:t> between shoulder blades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Step 2 — 5 Chest Thrusts</a:t>
            </a:r>
            <a:endParaRPr lang="en-US" dirty="0"/>
          </a:p>
          <a:p>
            <a:pPr lvl="1"/>
            <a:r>
              <a:rPr lang="en-US" dirty="0"/>
              <a:t>Turn infant face-up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2 fingers</a:t>
            </a:r>
            <a:r>
              <a:rPr lang="en-US" dirty="0"/>
              <a:t> on breastbone</a:t>
            </a:r>
          </a:p>
          <a:p>
            <a:pPr lvl="1"/>
            <a:r>
              <a:rPr lang="en-US" dirty="0"/>
              <a:t>Give </a:t>
            </a:r>
            <a:r>
              <a:rPr lang="en-US" b="1" dirty="0"/>
              <a:t>5 quick downward thrusts</a:t>
            </a:r>
          </a:p>
          <a:p>
            <a:pPr lvl="1"/>
            <a:endParaRPr lang="en-US" b="1" dirty="0"/>
          </a:p>
          <a:p>
            <a:pPr marL="0" indent="0">
              <a:buNone/>
            </a:pPr>
            <a:r>
              <a:rPr lang="en-US" b="1" dirty="0"/>
              <a:t>Step 3 — Look for object</a:t>
            </a:r>
            <a:endParaRPr lang="en-US" sz="2400" dirty="0"/>
          </a:p>
          <a:p>
            <a:pPr lvl="1"/>
            <a:r>
              <a:rPr lang="en-US" dirty="0"/>
              <a:t>Only remove if </a:t>
            </a:r>
            <a:r>
              <a:rPr lang="en-US" b="1" dirty="0"/>
              <a:t>clearly visible</a:t>
            </a:r>
            <a:endParaRPr lang="en-US" sz="2000" dirty="0"/>
          </a:p>
          <a:p>
            <a:pPr lvl="1"/>
            <a:r>
              <a:rPr lang="en-US" dirty="0"/>
              <a:t>NEVER blind finger sweep</a:t>
            </a:r>
            <a:endParaRPr lang="en-US" sz="2000" dirty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607178A-F915-4695-921E-E810EADC441C}"/>
              </a:ext>
            </a:extLst>
          </p:cNvPr>
          <p:cNvGrpSpPr>
            <a:grpSpLocks/>
          </p:cNvGrpSpPr>
          <p:nvPr/>
        </p:nvGrpSpPr>
        <p:grpSpPr>
          <a:xfrm>
            <a:off x="7304461" y="1934742"/>
            <a:ext cx="1447995" cy="2528065"/>
            <a:chOff x="0" y="0"/>
            <a:chExt cx="1881166" cy="3162109"/>
          </a:xfrm>
        </p:grpSpPr>
        <p:pic>
          <p:nvPicPr>
            <p:cNvPr id="5" name="Image 270">
              <a:extLst>
                <a:ext uri="{FF2B5EF4-FFF2-40B4-BE49-F238E27FC236}">
                  <a16:creationId xmlns:a16="http://schemas.microsoft.com/office/drawing/2014/main" id="{21FFBC6B-2F10-4115-9B84-3254B876AF9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81166" cy="3162109"/>
            </a:xfrm>
            <a:prstGeom prst="rect">
              <a:avLst/>
            </a:prstGeom>
          </p:spPr>
        </p:pic>
      </p:grpSp>
      <p:pic>
        <p:nvPicPr>
          <p:cNvPr id="6" name="Image 271" descr="Always remember…0 Following the expulsion of the object, keep the victim still and get medical help0 Complications can ari...">
            <a:extLst>
              <a:ext uri="{FF2B5EF4-FFF2-40B4-BE49-F238E27FC236}">
                <a16:creationId xmlns:a16="http://schemas.microsoft.com/office/drawing/2014/main" id="{ADEE9535-CDFE-4D74-AD52-B777CB6E9E4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04460" y="4543795"/>
            <a:ext cx="1447995" cy="119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8262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</TotalTime>
  <Words>544</Words>
  <Application>Microsoft Office PowerPoint</Application>
  <PresentationFormat>Widescreen</PresentationFormat>
  <Paragraphs>102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Arial</vt:lpstr>
      <vt:lpstr>Gill Sans MT</vt:lpstr>
      <vt:lpstr>Times New Roman</vt:lpstr>
      <vt:lpstr>Wingdings</vt:lpstr>
      <vt:lpstr>Gallery</vt:lpstr>
      <vt:lpstr>PowerPoint Presentation</vt:lpstr>
      <vt:lpstr>MODULE TWO FIRST AID MANAGEMENT IN EMERGENCIES AT PRIMARY HEALTHCARE LEVEL  SESSION 2.5: MANAGING CHOKING EMERGENCIES AT PHC LEVEL    </vt:lpstr>
      <vt:lpstr> Introduction</vt:lpstr>
      <vt:lpstr>Session Objectives</vt:lpstr>
      <vt:lpstr>Recognizing Choking </vt:lpstr>
      <vt:lpstr>Adult Choking (Conscious Victim) </vt:lpstr>
      <vt:lpstr>If Adult Becomes Unconscious</vt:lpstr>
      <vt:lpstr>Child Choking (1–5 Years)</vt:lpstr>
      <vt:lpstr>Infant Choking (&lt;1 Year)</vt:lpstr>
      <vt:lpstr>Point to Remember In case of Choking </vt:lpstr>
      <vt:lpstr>Practical Demonstration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2025-11-23T10:38:38Z</dcterms:modified>
</cp:coreProperties>
</file>